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7" r:id="rId9"/>
    <p:sldId id="276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62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42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22F4-FCB3-4533-81C6-929C16676621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FE41-0D16-4F12-B42B-2E3D9AC83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7B47-7FA7-419C-BE13-8262558094E2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4CA2-1B8C-4A47-B75D-21650C5D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76E5-7BCE-4B05-AB90-A438222FA900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D894-DC0C-45C5-B108-7915DAF8E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FFF-6A06-4460-8B43-CA5AF16A8B61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EDC3-DAA6-4189-B4B7-21E3E6EE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C632-2AEC-466C-A1AD-2BE79346BF9B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DDEE-7C3E-42BB-BE6D-FA5DD41F1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3995-02A4-469A-BB8A-14E3D754AC5C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5012-589B-4281-9B6F-7F2227188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C2C5-4735-4559-A045-50DEA147BB7D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3E21-3875-4479-AA60-E39C595E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2143-91F6-4183-9B7F-DF604D9915A3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9C35-B921-4E0F-B962-BE439A0C2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6641-8DA9-4C16-9171-D767664693D0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B4E4-A310-408F-8AFF-B64C61FD1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1023-5E4F-4AA9-A0F9-2233CCFE8F66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2901-E76A-48B9-A7F4-892F4B98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F199-6756-40D0-92AD-C43951D60F5A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B29F-866B-44C9-9CB4-EFD643A6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531AD-1D36-488C-A67B-1B5A8D42DCCD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00EEE-184A-4B8A-ADB4-A4C46763A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7" r:id="rId9"/>
    <p:sldLayoutId id="2147483825" r:id="rId10"/>
    <p:sldLayoutId id="21474838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118350" cy="2089150"/>
          </a:xfrm>
        </p:spPr>
        <p:txBody>
          <a:bodyPr/>
          <a:lstStyle/>
          <a:p>
            <a:pPr algn="ctr">
              <a:defRPr/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Как не стать жертвой преступления?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4420A"/>
                </a:solidFill>
                <a:latin typeface="Book Antiqua" pitchFamily="18" charset="0"/>
              </a:rPr>
              <a:t>Подготовила медицинский психолог  Невоструева Л.М.</a:t>
            </a:r>
          </a:p>
          <a:p>
            <a:pPr algn="ctr" eaLnBrk="1" hangingPunct="1"/>
            <a:r>
              <a:rPr lang="ru-RU" sz="2400" b="1" smtClean="0">
                <a:solidFill>
                  <a:srgbClr val="04420A"/>
                </a:solidFill>
                <a:latin typeface="Book Antiqua" pitchFamily="18" charset="0"/>
              </a:rPr>
              <a:t>РКПБ им В.М. Бехтерева «Сердэш 129»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00113" y="765175"/>
            <a:ext cx="7124700" cy="92392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4A514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4A514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образом бороться с маньяками? Возможно ли это в принципе?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просто убеждена, что дети, да и взрослые тоже, должны обязательно проходить обследование у психиатра.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971550" y="1700213"/>
            <a:ext cx="7124700" cy="40528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ведь нарушения ядер в гипоталамусе можно обнаружить и помочь человеку еще на ранних стадиях. Предотвратить превращение ребенка – который уже, может быть, почувствовал прелести измывательств над кошками, в чудовище, которое вырастет и будет душить уже не котят, а людей…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4420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4420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школе вы не можете находиться рядом с детьми всё время. </a:t>
            </a:r>
            <a:endParaRPr lang="ru-RU" b="1" dirty="0" smtClean="0">
              <a:solidFill>
                <a:srgbClr val="04420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4420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Поэтому </a:t>
            </a:r>
            <a:r>
              <a:rPr lang="ru-RU" b="1" dirty="0">
                <a:solidFill>
                  <a:srgbClr val="04420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остается рассчитывать только на способность ваших детей вырабатывать и сохранять собственные защитные навыки. </a:t>
            </a:r>
            <a:endParaRPr lang="ru-RU" b="1" u="sng" dirty="0" smtClean="0">
              <a:solidFill>
                <a:srgbClr val="0442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rgbClr val="0442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009650" y="476250"/>
            <a:ext cx="7124700" cy="5383213"/>
          </a:xfrm>
        </p:spPr>
        <p:txBody>
          <a:bodyPr/>
          <a:lstStyle/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endParaRPr lang="en-US" sz="2400" b="1" smtClean="0">
              <a:solidFill>
                <a:srgbClr val="383D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 в школу и возвращайся из неё в компании школьных товарищей или выбирай такой путь, </a:t>
            </a:r>
            <a:r>
              <a:rPr lang="ru-RU" sz="2400" b="1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время быть на виду у людей</a:t>
            </a: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принимай предложений незнакомцев подвезти тебя. Не соглашайся на это, даже если человек утверждает, что его попросили об этом твои родители, если только они не предупредили тебя заранее.</a:t>
            </a: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endParaRPr lang="ru-RU" sz="2400" b="1" smtClean="0">
              <a:solidFill>
                <a:srgbClr val="04420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971550" y="476250"/>
            <a:ext cx="7124700" cy="5349875"/>
          </a:xfrm>
        </p:spPr>
        <p:txBody>
          <a:bodyPr/>
          <a:lstStyle/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всегда рядом со своими учителями, одноклассниками (друзьями). Не ходи в одиночку в безлюдные помещения школы, тем более чердаки, подвалы, кусты. Не задерживайся в одиночку на спортивной или игровой площадке</a:t>
            </a:r>
            <a:endParaRPr lang="en-US" sz="2400" smtClean="0">
              <a:solidFill>
                <a:srgbClr val="04420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endParaRPr lang="en-US" sz="2400" smtClean="0">
              <a:solidFill>
                <a:srgbClr val="04420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туалет ходи только на перемене или с товарищем. </a:t>
            </a:r>
            <a:r>
              <a:rPr lang="ru-RU" sz="2400" b="1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увидел в туалете незнакомого взрослого, то немедленно оттуда выйди. </a:t>
            </a: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Знай, в подавляющем большинстве школ взрослые ходят в туалеты, предназначенные только для них.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0825" y="333375"/>
            <a:ext cx="7883525" cy="611981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04420A"/>
                </a:solidFill>
                <a:latin typeface="Times New Roman" pitchFamily="18" charset="0"/>
                <a:cs typeface="Times New Roman" pitchFamily="18" charset="0"/>
              </a:rPr>
              <a:t>Необходимо выработать устойчивые рефлексы в соблюдении основных правил уличной безопасности 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зрение и все остальные органы чувств, чтобы постоянно ощущать происходящее вокруг.</a:t>
            </a:r>
          </a:p>
          <a:p>
            <a:pPr marL="0" indent="0"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Доверять собственной интуиции и действовать в соответствии с нею.</a:t>
            </a:r>
          </a:p>
          <a:p>
            <a:pPr marL="0" indent="0"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Уметь принимать своевременное решение, когда бежать и звать на помощь, а когда просто быть начеку.</a:t>
            </a:r>
          </a:p>
          <a:p>
            <a:pPr marL="0" indent="0"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Подмечать и уметь потом вспоминать всевозможные детали.</a:t>
            </a:r>
          </a:p>
          <a:p>
            <a:pPr marL="0" indent="0"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знать все ориентиры в своём районе.</a:t>
            </a:r>
          </a:p>
          <a:p>
            <a:pPr marL="0" indent="0">
              <a:spcBef>
                <a:spcPts val="238"/>
              </a:spcBef>
              <a:spcAft>
                <a:spcPts val="238"/>
              </a:spcAft>
              <a:buSzPts val="1000"/>
              <a:buFont typeface="Symbol" pitchFamily="18" charset="2"/>
              <a:buChar char=""/>
            </a:pP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приближаться к густым кустам, насаждениям деревьев, заброшенным домам.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11188" y="476250"/>
            <a:ext cx="8064500" cy="58880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Знать </a:t>
            </a:r>
            <a:r>
              <a:rPr lang="ru-RU" sz="2400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расположение телефонов, доступных для общего пользования.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Знать все безопасные места, где можно укрыться и получить помощь.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Знать, что, отделившись от группы, ребёнок становится более уязвимым.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привлекать к себе внимание манерой поведения и ценными вещами.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Быстро </a:t>
            </a:r>
            <a:r>
              <a:rPr lang="ru-RU" sz="2400" b="1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обращаться в </a:t>
            </a:r>
            <a:r>
              <a:rPr lang="ru-RU" sz="2400" b="1" dirty="0" smtClean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полицию </a:t>
            </a:r>
            <a:r>
              <a:rPr lang="ru-RU" sz="2400" b="1" dirty="0">
                <a:solidFill>
                  <a:srgbClr val="383D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случае инцидентов или преступления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712788" y="1484313"/>
            <a:ext cx="7858125" cy="48244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работа с окружающей средой: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 ребёнка самостоятельно ходить в школу или гулять по окрестностям, Вы должны обойти с ним все близлежащие улицы, отмечая потенциально опасные места. Заключите договор с ребёнком, согласно которому он будет двигаться только по согласованному с вами безопасному маршруту, не будет нигде срезать путь, а также не будет оставаться на школьном дворе, когда все одноклассники уже разошлись по домам.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договор - основа уличной безопасности. Но в первое время установите негласный контроль за передвижениями Вашего ребёнка.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450"/>
            <a:ext cx="13350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124700" cy="7524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>Спасибо за внимание!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84213" y="1357313"/>
            <a:ext cx="7775575" cy="4786312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84313"/>
            <a:ext cx="38354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124700" cy="7858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/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/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/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/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>Телефон</a:t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>«Сердэш 129»</a:t>
            </a:r>
            <a:b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</a:br>
            <a:r>
              <a:rPr lang="ru-RU" b="1" smtClean="0">
                <a:solidFill>
                  <a:srgbClr val="04420A"/>
                </a:solidFill>
                <a:latin typeface="Book Antiqua" pitchFamily="18" charset="0"/>
                <a:cs typeface="Trebuchet MS" pitchFamily="34" charset="0"/>
              </a:rPr>
              <a:t>279-55-80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924175"/>
            <a:ext cx="7715250" cy="44084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детей от 0 до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18лет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доверия экстренной психологической помощи</a:t>
            </a: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484" name="Picture 5" descr="C:\Documents and Settings\Психолог.D0ABBB3A165A4D5\Local Settings\Temporary Internet Files\Content.IE5\Y3650F2P\MC9004119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924175"/>
            <a:ext cx="14541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Психолог.D0ABBB3A165A4D5\Local Settings\Temporary Internet Files\Content.IE5\CSKDFWNH\MC90003435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357563"/>
            <a:ext cx="16557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Объект 3" descr="Как уберечь детей от маньяков? (1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557338"/>
            <a:ext cx="4105275" cy="2692400"/>
          </a:xfrm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708275"/>
            <a:ext cx="48831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0725" y="377825"/>
            <a:ext cx="698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 для родителей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25368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оставлять ребенка без присмотра.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аксиома! </a:t>
            </a:r>
            <a:r>
              <a:rPr lang="ru-RU" sz="2000" smtClean="0">
                <a:solidFill>
                  <a:srgbClr val="0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Попытайтесь контролировать места прогулок, запрещайте ходить одному в потенциально опасных местах (стройплощадках, детских садах и скверах в вечернее время).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вы не можете следить за ребенком, договаривайтесь с родителями других детей, чтобы они осуществляли контроль и за вашим.</a:t>
            </a:r>
            <a: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33411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2.Маньяки хитры</a:t>
            </a:r>
            <a:r>
              <a:rPr lang="ru-RU" sz="20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повертевшись возле детской площадки и подслушав разговоры ребят, он может обратиться к ребенку по имени, представиться другом папы, коллегой мамы.</a:t>
            </a:r>
            <a: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442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smtClean="0">
              <a:solidFill>
                <a:srgbClr val="04420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3" name="Picture 4" descr="C:\Documents and Settings\Психолог.D0ABBB3A165A4D5\Local Settings\Temporary Internet Files\Content.IE5\Y3650F2P\MC90043763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445125"/>
            <a:ext cx="12747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042988" y="692150"/>
            <a:ext cx="7124700" cy="516731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Никаких контактов с незнакомыми людьми.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 это важно в том случае, если у вас послушный и воспитанный ребенок, который привык подчиняться старшим и не может сказать им «Нет!».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Никаких контактов с «группой риска».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 риска – пьяницы, наркоманы, проститутки, судимые и т.д. По статистике примерно треть убийц-насильников ранее судимы. Оградите своего ребенка от общения с ними! </a:t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611188" y="1052513"/>
            <a:ext cx="7523162" cy="480695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На детях не должно быть вызывающей одежды и дорогих украшений.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Зачастую мы сами подвергаем опасности своих детей, когда дарим им золотые украшения или идем на поводу у подрастающей дочери, покупая ей мини-юбку. Внешний вид «нимфетки» может спровоцировать педофила на нападение.</a:t>
            </a: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Вряд ли кольца на пальцах и золото в ушах помогают успеваемости, а вот привлечь внимание преступника могут, ведь ваш ребенок для него – всего лишь легкая добыча. </a:t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33411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124700" cy="7143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 Antiqua" pitchFamily="18" charset="0"/>
                <a:cs typeface="Trebuchet MS" pitchFamily="34" charset="0"/>
              </a:rPr>
              <a:t>Обращаем Ваше внимание: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3578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Дом, где живет ребенок, должен быть безопасным.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Большинство преступлений в отношении малолетних совершается в подъездах, на чердаках, в подвалах, лифтах. Обезопасьте ваше жилье, не скупитесь на домофон и кодовый замок. Требуйте от обслуживающей дом организации, чтобы двери подвала и чердака были надежно заперты. 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Насилуя жертву в лифте, преступник нажимает кнопку «Стоп». Простейший и недорогой выход: попросить специалистов спарить кнопки «Стоп» и «Вызов диспетчера».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Психолог.D0ABBB3A165A4D5\Local Settings\Temporary Internet Files\Content.IE5\CSKDFWNH\MC90043475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Психолог.D0ABBB3A165A4D5\Local Settings\Temporary Internet Files\Content.IE5\CSKDFWNH\MC90043475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632700" cy="107156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 Antiqua" pitchFamily="18" charset="0"/>
                <a:cs typeface="Trebuchet MS" pitchFamily="34" charset="0"/>
              </a:rPr>
              <a:t>Обращаем Ваше внимание:</a:t>
            </a:r>
            <a:endParaRPr lang="ru-RU" b="1" smtClean="0">
              <a:solidFill>
                <a:srgbClr val="04420A"/>
              </a:solidFill>
              <a:latin typeface="Book Antiqua" pitchFamily="18" charset="0"/>
              <a:cs typeface="Trebuchet MS" pitchFamily="34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14313" y="1806575"/>
            <a:ext cx="8143875" cy="4551363"/>
          </a:xfrm>
        </p:spPr>
        <p:txBody>
          <a:bodyPr/>
          <a:lstStyle/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главное</a:t>
            </a: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из нас, взрослых, должен понять для себя главное: в цивилизованном обществе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чужих детей не бывает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Ибо все они – НАШИ ДЕТИ. Наше будущее, наши надежды и чаяния.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никто не сможет защитить их лучше, чем мы сами.</a:t>
            </a:r>
            <a:endParaRPr lang="ru-RU" sz="2400" b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2400" smtClean="0">
              <a:solidFill>
                <a:srgbClr val="04420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  <a:p>
            <a:pPr eaLnBrk="1" hangingPunct="1">
              <a:buClr>
                <a:srgbClr val="04420A"/>
              </a:buClr>
              <a:buFont typeface="Wingdings 2" pitchFamily="18" charset="2"/>
              <a:buChar char=""/>
            </a:pPr>
            <a:endParaRPr lang="ru-RU" sz="1800" smtClean="0">
              <a:solidFill>
                <a:srgbClr val="04420A"/>
              </a:solidFill>
              <a:latin typeface="Book Antiqua" pitchFamily="18" charset="0"/>
            </a:endParaRPr>
          </a:p>
        </p:txBody>
      </p:sp>
      <p:pic>
        <p:nvPicPr>
          <p:cNvPr id="9220" name="Picture 8" descr="C:\Documents and Settings\Психолог.D0ABBB3A165A4D5\Local Settings\Temporary Internet Files\Content.IE5\OAJVJ0OF\MC900343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365750"/>
            <a:ext cx="10302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C:\Documents and Settings\Психолог.D0ABBB3A165A4D5\Local Settings\Temporary Internet Files\Content.IE5\VUZJE1XZ\MC9002378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214938"/>
            <a:ext cx="13303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5925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15925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Маньяки, нищие, порнодельцы</a:t>
            </a:r>
            <a:endParaRPr lang="ru-RU" sz="36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Самая страшная категория – маньяки</a:t>
            </a:r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. Сексуальное насилие – это следствие нарушений ядерных тел в гипоталамусе.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Причин такого нарушения может быть много: это и пьянство-наркомания матери, и родовая травма, и перенесенная в детстве болезнь, и нейромозговая инфекция либо черепно-мозговая травма ребенка.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Прогнозы неутешительны: количество маньяков будет увеличиваться. Ведь количество алкоголиков и наркоманов увеличивается, а рождаемость у этой публики не падает.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009650" y="908050"/>
            <a:ext cx="7124700" cy="53292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Вторая категория – нищие</a:t>
            </a:r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cs typeface="Times New Roman" pitchFamily="18" charset="0"/>
              </a:rPr>
              <a:t> Люди похищают совсем маленьких детей, опаивают снотворными, чтобы они не хныкали и не вырывались. Детей постарше вовлекают в попрошайничество, и есть даже подпольные врачи, которые калечат нищих, превращая их в «ветеранов войны».</a:t>
            </a:r>
            <a:endParaRPr lang="en-US" sz="2400" smtClean="0">
              <a:solidFill>
                <a:srgbClr val="4A514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4A514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4A514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 разновидность – развратники и порнодельцы</a:t>
            </a:r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400" smtClean="0">
              <a:solidFill>
                <a:srgbClr val="4A514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400" smtClean="0">
                <a:solidFill>
                  <a:srgbClr val="4A514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и еще один бизнес: похищение девочек и продажа их богатым извращенцам как сексуальных рабынь.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540</TotalTime>
  <Words>750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Verdana</vt:lpstr>
      <vt:lpstr>Arial</vt:lpstr>
      <vt:lpstr>Trebuchet MS</vt:lpstr>
      <vt:lpstr>Wingdings 2</vt:lpstr>
      <vt:lpstr>Calibri</vt:lpstr>
      <vt:lpstr>Times New Roman</vt:lpstr>
      <vt:lpstr>Arial Unicode MS</vt:lpstr>
      <vt:lpstr>Book Antiqua</vt:lpstr>
      <vt:lpstr>Symbol</vt:lpstr>
      <vt:lpstr>Spring</vt:lpstr>
      <vt:lpstr>Как не стать жертвой преступления?</vt:lpstr>
      <vt:lpstr>Слайд 2</vt:lpstr>
      <vt:lpstr>     1.Нельзя оставлять ребенка без присмотра. Это аксиома! Попытайтесь контролировать места прогулок, запрещайте ходить одному в потенциально опасных местах (стройплощадках, детских садах и скверах в вечернее время). Если вы не можете следить за ребенком, договаривайтесь с родителями других детей, чтобы они осуществляли контроль и за вашим.  2.Маньяки хитры: повертевшись возле детской площадки и подслушав разговоры ребят, он может обратиться к ребенку по имени, представиться другом папы, коллегой мамы. </vt:lpstr>
      <vt:lpstr>Слайд 4</vt:lpstr>
      <vt:lpstr>Слайд 5</vt:lpstr>
      <vt:lpstr>Обращаем Ваше внимание:</vt:lpstr>
      <vt:lpstr>Обращаем Ваше внимание:</vt:lpstr>
      <vt:lpstr>Маньяки, нищие, порнодельцы</vt:lpstr>
      <vt:lpstr>Слайд 9</vt:lpstr>
      <vt:lpstr> Каким образом бороться с маньяками? Возможно ли это в принципе?   Я просто убеждена, что дети, да и взрослые тоже, должны обязательно проходить обследование у психиатра.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  <vt:lpstr>    Телефон «Сердэш 129» 279-55-80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БукаБякаСунг</dc:creator>
  <cp:lastModifiedBy>Ofitserova</cp:lastModifiedBy>
  <cp:revision>57</cp:revision>
  <dcterms:created xsi:type="dcterms:W3CDTF">2012-03-19T17:01:40Z</dcterms:created>
  <dcterms:modified xsi:type="dcterms:W3CDTF">2013-09-03T11:28:36Z</dcterms:modified>
</cp:coreProperties>
</file>